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349" r:id="rId3"/>
    <p:sldId id="372" r:id="rId4"/>
    <p:sldId id="374" r:id="rId5"/>
    <p:sldId id="373" r:id="rId6"/>
    <p:sldId id="375" r:id="rId7"/>
    <p:sldId id="321" r:id="rId8"/>
    <p:sldId id="350" r:id="rId9"/>
    <p:sldId id="351" r:id="rId10"/>
    <p:sldId id="352" r:id="rId11"/>
    <p:sldId id="353" r:id="rId12"/>
    <p:sldId id="357" r:id="rId13"/>
    <p:sldId id="356" r:id="rId14"/>
    <p:sldId id="354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6" r:id="rId23"/>
    <p:sldId id="365" r:id="rId24"/>
    <p:sldId id="371" r:id="rId25"/>
    <p:sldId id="370" r:id="rId26"/>
    <p:sldId id="367" r:id="rId27"/>
    <p:sldId id="369" r:id="rId28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92697" autoAdjust="0"/>
  </p:normalViewPr>
  <p:slideViewPr>
    <p:cSldViewPr>
      <p:cViewPr varScale="1">
        <p:scale>
          <a:sx n="150" d="100"/>
          <a:sy n="150" d="100"/>
        </p:scale>
        <p:origin x="628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7T21:57:10.41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1998 253 24575,'-18'-10'0,"-2"1"0,1 0 0,-2 2 0,-29-8 0,-415-95 0,407 102 0,4 2 0,-28-20 0,58 17 0,0 1 0,-43-8 0,-197-4 0,-4 21 0,103 1 0,65 4 0,42-2 0,51-3 0,0 1 0,0-1 0,0 1 0,1 0 0,-1 0 0,1 1 0,-1 0 0,1 0 0,0 1 0,0 0 0,0 0 0,1 0 0,-1 0 0,1 1 0,0 0 0,-6 8 0,-6 9 0,0 1 0,-22 43 0,27-45 0,6-11 0,0 0 0,0 1 0,1-1 0,1 1 0,0 0 0,0 1 0,1-1 0,1 1 0,0-1 0,0 1 0,1 0 0,1 15 0,0-11 0,0-7 0,0-1 0,0 1 0,1-1 0,0 0 0,0 1 0,1-1 0,0 0 0,1 0 0,-1 0 0,1 0 0,1-1 0,6 11 0,9 6 0,1-1 0,1-1 0,1-1 0,42 32 0,-19-22 0,84 46 0,-112-69 0,-1 0 0,1 0 0,1-2 0,0 0 0,-1-1 0,2-1 0,-1-1 0,21 2 0,143 18 0,-107-12 0,88 17 0,-70-10 0,171 9 0,-242-27 0,-4 0 0,1 0 0,31 6 0,8 3 0,0-4 0,78-1 0,-38-2 0,-40 1 0,174-2 0,-227-2 0,-1-1 0,0 1 0,1-1 0,-1 1 0,0-1 0,0-1 0,-1 1 0,1 0 0,0-1 0,-1 0 0,1 0 0,4-6 0,1 0 0,0-1 0,-1 0 0,9-14 0,-11 12 0,0-1 0,0 1 0,-1-1 0,-1 0 0,0 0 0,-1 0 0,2-20 0,-2 7 0,-2 0 0,-3-50 0,-1 63 0,0 1 0,0 0 0,-2 1 0,1-1 0,-1 1 0,-13-22 0,-2-5 0,3 6 0,-34-49 0,39 64 0,-1-2-455,1-1 0,-12-25 0</inkml:trace>
</inkml:ink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70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png>
</file>

<file path=ppt/media/image28.png>
</file>

<file path=ppt/media/image29.jpeg>
</file>

<file path=ppt/media/image3.jpeg>
</file>

<file path=ppt/media/image30.jpeg>
</file>

<file path=ppt/media/image31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76F144-9A5A-4C19-9841-AA86F457125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A7C9EB-9578-4429-9158-7934B296FD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083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05052" y="219278"/>
            <a:ext cx="4123690" cy="391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264684-B5DE-4471-999D-A89FE7167EDE}" type="datetime1">
              <a:rPr lang="en-US" smtClean="0"/>
              <a:t>1/16/2025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96B8D-F1C7-4698-A670-934D1C094377}" type="datetime1">
              <a:rPr lang="en-US" smtClean="0"/>
              <a:t>1/16/2025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741FD-8C9F-4A96-83C6-F6C37F5110EC}" type="datetime1">
              <a:rPr lang="en-US" smtClean="0"/>
              <a:t>1/16/2025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A4857-787A-4808-B2E4-B31FE3774D3A}" type="datetime1">
              <a:rPr lang="en-US" smtClean="0"/>
              <a:t>1/16/2025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8F724-08DC-4554-8E21-4E36C1B4DF66}" type="datetime1">
              <a:rPr lang="en-US" smtClean="0"/>
              <a:t>1/16/2025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6492240"/>
            <a:ext cx="12192000" cy="365760"/>
          </a:xfrm>
          <a:custGeom>
            <a:avLst/>
            <a:gdLst/>
            <a:ahLst/>
            <a:cxnLst/>
            <a:rect l="l" t="t" r="r" b="b"/>
            <a:pathLst>
              <a:path w="12192000" h="365759">
                <a:moveTo>
                  <a:pt x="12192000" y="0"/>
                </a:moveTo>
                <a:lnTo>
                  <a:pt x="0" y="0"/>
                </a:lnTo>
                <a:lnTo>
                  <a:pt x="0" y="365760"/>
                </a:lnTo>
                <a:lnTo>
                  <a:pt x="12192000" y="365760"/>
                </a:lnTo>
                <a:lnTo>
                  <a:pt x="12192000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492240"/>
            <a:ext cx="12192000" cy="365760"/>
          </a:xfrm>
          <a:custGeom>
            <a:avLst/>
            <a:gdLst/>
            <a:ahLst/>
            <a:cxnLst/>
            <a:rect l="l" t="t" r="r" b="b"/>
            <a:pathLst>
              <a:path w="12192000" h="365759">
                <a:moveTo>
                  <a:pt x="0" y="365760"/>
                </a:moveTo>
                <a:lnTo>
                  <a:pt x="12192000" y="365760"/>
                </a:lnTo>
                <a:lnTo>
                  <a:pt x="12192000" y="0"/>
                </a:lnTo>
                <a:lnTo>
                  <a:pt x="0" y="0"/>
                </a:lnTo>
                <a:lnTo>
                  <a:pt x="0" y="365760"/>
                </a:lnTo>
                <a:close/>
              </a:path>
            </a:pathLst>
          </a:custGeom>
          <a:ln w="12700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0"/>
            <a:ext cx="826135" cy="875030"/>
          </a:xfrm>
          <a:custGeom>
            <a:avLst/>
            <a:gdLst/>
            <a:ahLst/>
            <a:cxnLst/>
            <a:rect l="l" t="t" r="r" b="b"/>
            <a:pathLst>
              <a:path w="826135" h="875030">
                <a:moveTo>
                  <a:pt x="826008" y="0"/>
                </a:moveTo>
                <a:lnTo>
                  <a:pt x="0" y="0"/>
                </a:lnTo>
                <a:lnTo>
                  <a:pt x="0" y="874776"/>
                </a:lnTo>
                <a:lnTo>
                  <a:pt x="826008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0"/>
            <a:ext cx="826135" cy="875030"/>
          </a:xfrm>
          <a:custGeom>
            <a:avLst/>
            <a:gdLst/>
            <a:ahLst/>
            <a:cxnLst/>
            <a:rect l="l" t="t" r="r" b="b"/>
            <a:pathLst>
              <a:path w="826135" h="875030">
                <a:moveTo>
                  <a:pt x="0" y="0"/>
                </a:moveTo>
                <a:lnTo>
                  <a:pt x="826008" y="0"/>
                </a:lnTo>
                <a:lnTo>
                  <a:pt x="0" y="8747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05052" y="219278"/>
            <a:ext cx="4349115" cy="391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89228" y="1373504"/>
            <a:ext cx="9636760" cy="1946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4CACC-E5C9-450A-9E1E-54F34D7E32FD}" type="datetime1">
              <a:rPr lang="en-US" smtClean="0"/>
              <a:t>1/16/2025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296400" y="653662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cs.montana.edu/pearsall/classes/spring2025/132/main.htm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0.png"/><Relationship Id="rId4" Type="http://schemas.openxmlformats.org/officeDocument/2006/relationships/customXml" Target="../ink/ink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https://www.cs.montana.edu/pearsall/classes/spring2025/132/main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Data-Structures-Algorithms-Java-6th-ebook/dp/B00JDRQF8C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hyperlink" Target="https://www.cs.montana.edu/pearsall/classes/msu_resources.htm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eese.pearsall@montana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3400" y="990600"/>
            <a:ext cx="10896600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6000" b="1" dirty="0">
                <a:latin typeface="Arial" panose="020B0604020202020204" pitchFamily="34" charset="0"/>
                <a:cs typeface="Arial" panose="020B0604020202020204" pitchFamily="34" charset="0"/>
              </a:rPr>
              <a:t>CSCI</a:t>
            </a:r>
            <a:r>
              <a:rPr sz="6000" b="1" spc="-2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132</a:t>
            </a:r>
            <a:r>
              <a:rPr sz="60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sz="6000" b="1" spc="-204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6000" b="1" spc="-204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800" b="1" spc="-204" dirty="0">
                <a:latin typeface="Arial" panose="020B0604020202020204" pitchFamily="34" charset="0"/>
                <a:cs typeface="Arial" panose="020B0604020202020204" pitchFamily="34" charset="0"/>
              </a:rPr>
              <a:t>Basic Data Structures and Algorithms</a:t>
            </a:r>
            <a:endParaRPr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accent6"/>
                </a:solidFill>
              </a:endParaRPr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-6350" y="-6350"/>
            <a:ext cx="838835" cy="887730"/>
            <a:chOff x="-6350" y="-6350"/>
            <a:chExt cx="838835" cy="88773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7" name="object 7"/>
            <p:cNvSpPr/>
            <p:nvPr/>
          </p:nvSpPr>
          <p:spPr>
            <a:xfrm>
              <a:off x="0" y="0"/>
              <a:ext cx="826135" cy="875030"/>
            </a:xfrm>
            <a:custGeom>
              <a:avLst/>
              <a:gdLst/>
              <a:ahLst/>
              <a:cxnLst/>
              <a:rect l="l" t="t" r="r" b="b"/>
              <a:pathLst>
                <a:path w="826135" h="875030">
                  <a:moveTo>
                    <a:pt x="826008" y="0"/>
                  </a:moveTo>
                  <a:lnTo>
                    <a:pt x="0" y="0"/>
                  </a:lnTo>
                  <a:lnTo>
                    <a:pt x="0" y="874776"/>
                  </a:lnTo>
                  <a:lnTo>
                    <a:pt x="826008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0"/>
              <a:ext cx="826135" cy="875030"/>
            </a:xfrm>
            <a:custGeom>
              <a:avLst/>
              <a:gdLst/>
              <a:ahLst/>
              <a:cxnLst/>
              <a:rect l="l" t="t" r="r" b="b"/>
              <a:pathLst>
                <a:path w="826135" h="875030">
                  <a:moveTo>
                    <a:pt x="0" y="0"/>
                  </a:moveTo>
                  <a:lnTo>
                    <a:pt x="826008" y="0"/>
                  </a:lnTo>
                  <a:lnTo>
                    <a:pt x="0" y="87477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accent6"/>
                </a:solidFill>
              </a:endParaRPr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538617" y="2816953"/>
            <a:ext cx="617728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Calibri"/>
                <a:cs typeface="Calibri"/>
              </a:rPr>
              <a:t>Syllabus</a:t>
            </a:r>
            <a:r>
              <a:rPr sz="2400" spc="-3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Logistics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6200" y="5523188"/>
            <a:ext cx="11587785" cy="8874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33502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latin typeface="Calibri"/>
                <a:cs typeface="Calibri"/>
              </a:rPr>
              <a:t>Reese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Pearsall </a:t>
            </a:r>
            <a:endParaRPr lang="en-US" sz="2800" spc="-20" dirty="0">
              <a:latin typeface="Calibri"/>
              <a:cs typeface="Calibri"/>
            </a:endParaRPr>
          </a:p>
          <a:p>
            <a:pPr marL="12700" marR="3335020">
              <a:lnSpc>
                <a:spcPct val="100000"/>
              </a:lnSpc>
              <a:spcBef>
                <a:spcPts val="100"/>
              </a:spcBef>
            </a:pPr>
            <a:r>
              <a:rPr lang="en-US" sz="2800" dirty="0">
                <a:latin typeface="Calibri"/>
                <a:cs typeface="Calibri"/>
              </a:rPr>
              <a:t>Spring 2025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6A11AF-12F4-4CFA-946A-9D6E597DA2A6}"/>
              </a:ext>
            </a:extLst>
          </p:cNvPr>
          <p:cNvSpPr txBox="1"/>
          <p:nvPr/>
        </p:nvSpPr>
        <p:spPr>
          <a:xfrm>
            <a:off x="0" y="6503206"/>
            <a:ext cx="98298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3335020">
              <a:lnSpc>
                <a:spcPct val="100000"/>
              </a:lnSpc>
              <a:spcBef>
                <a:spcPts val="100"/>
              </a:spcBef>
            </a:pPr>
            <a:r>
              <a:rPr lang="en-US" sz="1600" dirty="0">
                <a:solidFill>
                  <a:schemeClr val="bg1"/>
                </a:solidFill>
                <a:latin typeface="Calibri"/>
                <a:cs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https://www.cs.montana.edu/pearsall/classes/spring2025/132/main.html</a:t>
            </a:r>
            <a:endParaRPr lang="en-US" sz="16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</a:t>
            </a:fld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267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Course Logistics (Lab)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6BBCA6-6DC9-8D2E-460D-CB3875248123}"/>
              </a:ext>
            </a:extLst>
          </p:cNvPr>
          <p:cNvSpPr txBox="1"/>
          <p:nvPr/>
        </p:nvSpPr>
        <p:spPr>
          <a:xfrm>
            <a:off x="304800" y="4125557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Lab attendance is </a:t>
            </a:r>
            <a:r>
              <a:rPr lang="en-US" b="1" dirty="0"/>
              <a:t>optional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0C85A0-ED2E-C776-FF83-737372D47F5B}"/>
              </a:ext>
            </a:extLst>
          </p:cNvPr>
          <p:cNvSpPr txBox="1"/>
          <p:nvPr/>
        </p:nvSpPr>
        <p:spPr>
          <a:xfrm>
            <a:off x="304800" y="4745914"/>
            <a:ext cx="10193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Lab assignments will be posted a few days before Tuesdays and can be completed from home.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2B1651-AA4A-2201-2836-2B565912E7C0}"/>
              </a:ext>
            </a:extLst>
          </p:cNvPr>
          <p:cNvSpPr txBox="1"/>
          <p:nvPr/>
        </p:nvSpPr>
        <p:spPr>
          <a:xfrm>
            <a:off x="422207" y="946395"/>
            <a:ext cx="612805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Helvetica Neue"/>
              </a:rPr>
              <a:t>Section 003- </a:t>
            </a:r>
            <a:r>
              <a:rPr lang="en-US" sz="2000" dirty="0">
                <a:solidFill>
                  <a:srgbClr val="333333"/>
                </a:solidFill>
                <a:latin typeface="Helvetica Neue"/>
              </a:rPr>
              <a:t>Tuesdays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 Neue"/>
              </a:rPr>
              <a:t> 10:00 - 11:50 AM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Helvetica Neue"/>
              </a:rPr>
              <a:t>Section 004- </a:t>
            </a:r>
            <a:r>
              <a:rPr lang="en-US" sz="2000" dirty="0">
                <a:solidFill>
                  <a:srgbClr val="333333"/>
                </a:solidFill>
                <a:latin typeface="Helvetica Neue"/>
              </a:rPr>
              <a:t>Tuesdays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 Neue"/>
              </a:rPr>
              <a:t> 12:00 - 2:00 PM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Helvetica Neue"/>
              </a:rPr>
              <a:t>Section 005- </a:t>
            </a:r>
            <a:r>
              <a:rPr lang="en-US" sz="2000" dirty="0">
                <a:solidFill>
                  <a:srgbClr val="333333"/>
                </a:solidFill>
                <a:latin typeface="Helvetica Neue"/>
              </a:rPr>
              <a:t>Tuesdays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 Neue"/>
              </a:rPr>
              <a:t> 2:10 - 4:00 PM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Helvetica Neue"/>
              </a:rPr>
              <a:t>Section 006- </a:t>
            </a:r>
            <a:r>
              <a:rPr lang="en-US" sz="2000" dirty="0">
                <a:solidFill>
                  <a:srgbClr val="333333"/>
                </a:solidFill>
                <a:latin typeface="Helvetica Neue"/>
              </a:rPr>
              <a:t>Tuesdays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 Neue"/>
              </a:rPr>
              <a:t> 4:10 - 6:00 PM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pic>
        <p:nvPicPr>
          <p:cNvPr id="4098" name="Picture 2" descr="Roberts Hall - Bozeman, Montana, US - Zaubee">
            <a:extLst>
              <a:ext uri="{FF2B5EF4-FFF2-40B4-BE49-F238E27FC236}">
                <a16:creationId xmlns:a16="http://schemas.microsoft.com/office/drawing/2014/main" id="{6EC8410D-D817-C4B9-2840-AE027D058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381000"/>
            <a:ext cx="38862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BCE614A9-7981-7179-63EE-C1A2D0B25045}"/>
                  </a:ext>
                </a:extLst>
              </p14:cNvPr>
              <p14:cNvContentPartPr/>
              <p14:nvPr/>
            </p14:nvContentPartPr>
            <p14:xfrm>
              <a:off x="8279164" y="2228026"/>
              <a:ext cx="790920" cy="3384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BCE614A9-7981-7179-63EE-C1A2D0B2504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70524" y="2219026"/>
                <a:ext cx="808560" cy="35604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06A65AA8-C0E4-155E-A90F-A4E104215EAA}"/>
              </a:ext>
            </a:extLst>
          </p:cNvPr>
          <p:cNvSpPr txBox="1"/>
          <p:nvPr/>
        </p:nvSpPr>
        <p:spPr>
          <a:xfrm>
            <a:off x="422207" y="2608283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Locations: Roberts 111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A6CF50-2708-16D1-A1D9-1FD75C1D5DF6}"/>
              </a:ext>
            </a:extLst>
          </p:cNvPr>
          <p:cNvSpPr txBox="1"/>
          <p:nvPr/>
        </p:nvSpPr>
        <p:spPr>
          <a:xfrm>
            <a:off x="304800" y="3505200"/>
            <a:ext cx="6846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go to lab and get help from your TA and lab assistants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51B513-CB09-A87F-80FE-F62099F75740}"/>
              </a:ext>
            </a:extLst>
          </p:cNvPr>
          <p:cNvSpPr txBox="1"/>
          <p:nvPr/>
        </p:nvSpPr>
        <p:spPr>
          <a:xfrm>
            <a:off x="285832" y="5366271"/>
            <a:ext cx="10999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attend a different lab section earlier/later in the day if you would like</a:t>
            </a:r>
          </a:p>
        </p:txBody>
      </p:sp>
    </p:spTree>
    <p:extLst>
      <p:ext uri="{BB962C8B-B14F-4D97-AF65-F5344CB8AC3E}">
        <p14:creationId xmlns:p14="http://schemas.microsoft.com/office/powerpoint/2010/main" val="2250621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2462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Course Logistics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9FEA6D-23F0-D50A-D875-1F20DF7F33A7}"/>
              </a:ext>
            </a:extLst>
          </p:cNvPr>
          <p:cNvSpPr txBox="1"/>
          <p:nvPr/>
        </p:nvSpPr>
        <p:spPr>
          <a:xfrm>
            <a:off x="228600" y="1371600"/>
            <a:ext cx="6481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will be visiting this website a lot… be sure to bookmark it!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EC58F67-7EBE-DA21-E27D-5145D5617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2438400"/>
            <a:ext cx="5157084" cy="25112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DF659E7-7C53-E96D-1664-3B97E56453E5}"/>
              </a:ext>
            </a:extLst>
          </p:cNvPr>
          <p:cNvSpPr txBox="1"/>
          <p:nvPr/>
        </p:nvSpPr>
        <p:spPr>
          <a:xfrm>
            <a:off x="7162800" y="1904045"/>
            <a:ext cx="4788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also will need to join our </a:t>
            </a:r>
            <a:r>
              <a:rPr lang="en-US" b="1" dirty="0"/>
              <a:t>Discord </a:t>
            </a:r>
            <a:r>
              <a:rPr lang="en-US" dirty="0"/>
              <a:t>server!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7E5D63-39D1-22AC-F4F0-B5B1D2647945}"/>
              </a:ext>
            </a:extLst>
          </p:cNvPr>
          <p:cNvSpPr txBox="1"/>
          <p:nvPr/>
        </p:nvSpPr>
        <p:spPr>
          <a:xfrm>
            <a:off x="76200" y="2060678"/>
            <a:ext cx="66960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4"/>
              </a:rPr>
              <a:t>https://www.cs.montana.edu/pearsall/classes/spring2025/132/main.html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791C86-CC83-E762-8740-45F5F4951E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572" y="2784331"/>
            <a:ext cx="5888763" cy="216528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1D4F68-845B-801B-D5FC-30A60473E5D4}"/>
              </a:ext>
            </a:extLst>
          </p:cNvPr>
          <p:cNvSpPr txBox="1"/>
          <p:nvPr/>
        </p:nvSpPr>
        <p:spPr>
          <a:xfrm>
            <a:off x="10014566" y="4325729"/>
            <a:ext cx="1981200" cy="43088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1050" dirty="0"/>
              <a:t>Please set your Discord nickname to match your name</a:t>
            </a:r>
          </a:p>
        </p:txBody>
      </p:sp>
    </p:spTree>
    <p:extLst>
      <p:ext uri="{BB962C8B-B14F-4D97-AF65-F5344CB8AC3E}">
        <p14:creationId xmlns:p14="http://schemas.microsoft.com/office/powerpoint/2010/main" val="518008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1822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Course Questionnaire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4CA5C4-2986-955F-C064-F5B7438C2CD3}"/>
              </a:ext>
            </a:extLst>
          </p:cNvPr>
          <p:cNvSpPr txBox="1"/>
          <p:nvPr/>
        </p:nvSpPr>
        <p:spPr>
          <a:xfrm>
            <a:off x="762000" y="2590800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take some time this week to fill out the course questionnaire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6BBB1C-1093-8E9C-6F12-6572A1C0F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81000"/>
            <a:ext cx="5459506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112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1983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Prerequisites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481B13-C958-C17E-3AB1-AE588CAA2CED}"/>
              </a:ext>
            </a:extLst>
          </p:cNvPr>
          <p:cNvSpPr txBox="1"/>
          <p:nvPr/>
        </p:nvSpPr>
        <p:spPr>
          <a:xfrm>
            <a:off x="609600" y="1447800"/>
            <a:ext cx="52533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CSCI 127- Joy and Beauty of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M151Q- Precalculus*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F38A73-463D-641A-00A8-FF875FE7B29C}"/>
              </a:ext>
            </a:extLst>
          </p:cNvPr>
          <p:cNvSpPr txBox="1"/>
          <p:nvPr/>
        </p:nvSpPr>
        <p:spPr>
          <a:xfrm>
            <a:off x="2671186" y="2209800"/>
            <a:ext cx="32672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*(you will be fine if you have not completed M151Q)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58178E-AC0E-85AC-20DB-969F5373B8FA}"/>
              </a:ext>
            </a:extLst>
          </p:cNvPr>
          <p:cNvSpPr txBox="1"/>
          <p:nvPr/>
        </p:nvSpPr>
        <p:spPr>
          <a:xfrm>
            <a:off x="762000" y="3276600"/>
            <a:ext cx="6724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should feel comfortable with basic programming constructs: </a:t>
            </a:r>
          </a:p>
          <a:p>
            <a:r>
              <a:rPr lang="en-US" dirty="0"/>
              <a:t>(functions, variables, loops, if statements, lists,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580D258-2AA9-CDB1-6DED-3412646998D2}"/>
              </a:ext>
            </a:extLst>
          </p:cNvPr>
          <p:cNvSpPr/>
          <p:nvPr/>
        </p:nvSpPr>
        <p:spPr>
          <a:xfrm>
            <a:off x="8686800" y="609600"/>
            <a:ext cx="2942439" cy="15240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 you failed CSCI 127, you should </a:t>
            </a:r>
            <a:r>
              <a:rPr lang="en-US" b="1" dirty="0"/>
              <a:t>not</a:t>
            </a:r>
            <a:r>
              <a:rPr lang="en-US" dirty="0"/>
              <a:t> be here</a:t>
            </a:r>
          </a:p>
        </p:txBody>
      </p:sp>
    </p:spTree>
    <p:extLst>
      <p:ext uri="{BB962C8B-B14F-4D97-AF65-F5344CB8AC3E}">
        <p14:creationId xmlns:p14="http://schemas.microsoft.com/office/powerpoint/2010/main" val="3126410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Textbook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7A5B2-D557-870A-9979-DF80DDE1EA1C}"/>
              </a:ext>
            </a:extLst>
          </p:cNvPr>
          <p:cNvSpPr txBox="1"/>
          <p:nvPr/>
        </p:nvSpPr>
        <p:spPr>
          <a:xfrm>
            <a:off x="304800" y="1219200"/>
            <a:ext cx="480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337AB7"/>
                </a:solidFill>
                <a:effectLst/>
                <a:latin typeface="Helvetica Neue"/>
                <a:hlinkClick r:id="rId3"/>
              </a:rPr>
              <a:t>Data Structures and Algorithms in Java, 6th Edition by Goodrich, </a:t>
            </a:r>
            <a:r>
              <a:rPr lang="en-US" b="0" i="0" u="none" strike="noStrike" dirty="0" err="1">
                <a:solidFill>
                  <a:srgbClr val="337AB7"/>
                </a:solidFill>
                <a:effectLst/>
                <a:latin typeface="Helvetica Neue"/>
                <a:hlinkClick r:id="rId3"/>
              </a:rPr>
              <a:t>Tamassia</a:t>
            </a:r>
            <a:r>
              <a:rPr lang="en-US" b="0" i="0" u="none" strike="noStrike" dirty="0">
                <a:solidFill>
                  <a:srgbClr val="337AB7"/>
                </a:solidFill>
                <a:effectLst/>
                <a:latin typeface="Helvetica Neue"/>
                <a:hlinkClick r:id="rId3"/>
              </a:rPr>
              <a:t>, and Goldwasser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74B7315-B141-751D-8698-98DCEA98AA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2667000"/>
            <a:ext cx="7038835" cy="2844397"/>
          </a:xfrm>
          <a:prstGeom prst="rect">
            <a:avLst/>
          </a:prstGeom>
        </p:spPr>
      </p:pic>
      <p:pic>
        <p:nvPicPr>
          <p:cNvPr id="5122" name="Picture 2" descr="I cried as hell : r/ProgrammerHumor">
            <a:extLst>
              <a:ext uri="{FF2B5EF4-FFF2-40B4-BE49-F238E27FC236}">
                <a16:creationId xmlns:a16="http://schemas.microsoft.com/office/drawing/2014/main" id="{3434AFFD-8D1D-0CE9-521A-E5F4A522E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930" y="44381"/>
            <a:ext cx="3790630" cy="409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07AB94-B98B-113C-8055-9CE17EFBBDB1}"/>
              </a:ext>
            </a:extLst>
          </p:cNvPr>
          <p:cNvSpPr txBox="1"/>
          <p:nvPr/>
        </p:nvSpPr>
        <p:spPr>
          <a:xfrm>
            <a:off x="9177031" y="4112361"/>
            <a:ext cx="2895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unfortunately, a very relatable meme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13649B-E4E0-0331-2084-03477C8F8AB2}"/>
              </a:ext>
            </a:extLst>
          </p:cNvPr>
          <p:cNvSpPr/>
          <p:nvPr/>
        </p:nvSpPr>
        <p:spPr>
          <a:xfrm>
            <a:off x="8001000" y="4863697"/>
            <a:ext cx="3962400" cy="1295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textbook is </a:t>
            </a:r>
            <a:r>
              <a:rPr lang="en-US" b="1" dirty="0"/>
              <a:t>not </a:t>
            </a:r>
            <a:r>
              <a:rPr lang="en-US" dirty="0"/>
              <a:t>required</a:t>
            </a:r>
          </a:p>
          <a:p>
            <a:pPr algn="ctr"/>
            <a:r>
              <a:rPr lang="en-US" dirty="0"/>
              <a:t>(but it does have tons of great stuff!!)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7126C-D74B-2254-A13B-A38B6FCC7CF5}"/>
              </a:ext>
            </a:extLst>
          </p:cNvPr>
          <p:cNvSpPr txBox="1"/>
          <p:nvPr/>
        </p:nvSpPr>
        <p:spPr>
          <a:xfrm>
            <a:off x="2240054" y="5835931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in the MSU bookstore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554A392-1CA5-0876-92EF-60F4AA856D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36" b="19364"/>
          <a:stretch/>
        </p:blipFill>
        <p:spPr bwMode="auto">
          <a:xfrm>
            <a:off x="3943838" y="3535065"/>
            <a:ext cx="3623612" cy="294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2439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Grading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1409EE-0C95-BEFC-62DA-648F0A712CB1}"/>
              </a:ext>
            </a:extLst>
          </p:cNvPr>
          <p:cNvSpPr txBox="1"/>
          <p:nvPr/>
        </p:nvSpPr>
        <p:spPr>
          <a:xfrm>
            <a:off x="1219200" y="1366897"/>
            <a:ext cx="646042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33333"/>
                </a:solidFill>
                <a:effectLst/>
                <a:latin typeface="Helvetica Neue"/>
              </a:rPr>
              <a:t> 35% - Labs (12 @ ~3% each)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33333"/>
                </a:solidFill>
                <a:effectLst/>
                <a:latin typeface="Helvetica Neue"/>
              </a:rPr>
              <a:t>45% - Programs (5 @ 9% each)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33333"/>
                </a:solidFill>
                <a:effectLst/>
                <a:latin typeface="Helvetica Neue"/>
              </a:rPr>
              <a:t>10% - Midterm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33333"/>
                </a:solidFill>
                <a:effectLst/>
                <a:latin typeface="Helvetica Neue"/>
              </a:rPr>
              <a:t>10% - Final Exam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81176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Grading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AD6190-5CFC-E16F-2F55-8486B127CC6C}"/>
              </a:ext>
            </a:extLst>
          </p:cNvPr>
          <p:cNvSpPr txBox="1"/>
          <p:nvPr/>
        </p:nvSpPr>
        <p:spPr>
          <a:xfrm>
            <a:off x="533400" y="762000"/>
            <a:ext cx="7106433" cy="5324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Labs (35%)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Shorter, weekly assignments.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Can generally be finished within 1-2.5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Due on Tuesday nights @ 11:59 PM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You are given starting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 will post the labs a few days ahead of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You should be able to finish within your 2hr lab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 will drop your lowest lab grade at the end of the semester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Individual submissions</a:t>
            </a:r>
          </a:p>
        </p:txBody>
      </p:sp>
    </p:spTree>
    <p:extLst>
      <p:ext uri="{BB962C8B-B14F-4D97-AF65-F5344CB8AC3E}">
        <p14:creationId xmlns:p14="http://schemas.microsoft.com/office/powerpoint/2010/main" val="244840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Grading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AD6190-5CFC-E16F-2F55-8486B127CC6C}"/>
              </a:ext>
            </a:extLst>
          </p:cNvPr>
          <p:cNvSpPr txBox="1"/>
          <p:nvPr/>
        </p:nvSpPr>
        <p:spPr>
          <a:xfrm>
            <a:off x="304800" y="1143000"/>
            <a:ext cx="1170575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Programs (45%)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Longer, more complicated programming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Will likely take 2+ hours to complete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You will always have 2-3 weeks to complete them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Write from scratch (usually no starting code)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Much higher stakes, make sure you give yourself plenty of time to complete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You can get help from your TA during lab time or office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You are allowed to work with 1 partner</a:t>
            </a:r>
          </a:p>
        </p:txBody>
      </p:sp>
    </p:spTree>
    <p:extLst>
      <p:ext uri="{BB962C8B-B14F-4D97-AF65-F5344CB8AC3E}">
        <p14:creationId xmlns:p14="http://schemas.microsoft.com/office/powerpoint/2010/main" val="3415345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Grading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AD6190-5CFC-E16F-2F55-8486B127CC6C}"/>
              </a:ext>
            </a:extLst>
          </p:cNvPr>
          <p:cNvSpPr txBox="1"/>
          <p:nvPr/>
        </p:nvSpPr>
        <p:spPr>
          <a:xfrm>
            <a:off x="333845" y="914400"/>
            <a:ext cx="117057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Exams (Midterm and Final) (20%)</a:t>
            </a:r>
          </a:p>
          <a:p>
            <a:endParaRPr lang="en-US" sz="2400" dirty="0"/>
          </a:p>
          <a:p>
            <a:r>
              <a:rPr lang="en-US" sz="2400" dirty="0"/>
              <a:t>Midterm: Wednesday March 5th</a:t>
            </a:r>
          </a:p>
          <a:p>
            <a:r>
              <a:rPr lang="en-US" sz="2400" dirty="0"/>
              <a:t>Final: Monday May 5th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C03503-4ECE-EE0E-0EB7-065588EA8181}"/>
              </a:ext>
            </a:extLst>
          </p:cNvPr>
          <p:cNvSpPr txBox="1"/>
          <p:nvPr/>
        </p:nvSpPr>
        <p:spPr>
          <a:xfrm>
            <a:off x="533400" y="2904898"/>
            <a:ext cx="7620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In-person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Exams consist of short answer, multiple choice, true/false, matching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</a:t>
            </a:r>
            <a:r>
              <a:rPr lang="en-US" sz="2400" i="1" dirty="0"/>
              <a:t>think</a:t>
            </a:r>
            <a:r>
              <a:rPr lang="en-US" sz="2400" dirty="0"/>
              <a:t> both exams will be in the form of a D2L quiz and </a:t>
            </a:r>
            <a:r>
              <a:rPr lang="en-US" sz="2400" dirty="0" err="1"/>
              <a:t>autograded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4612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Grading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AD6190-5CFC-E16F-2F55-8486B127CC6C}"/>
              </a:ext>
            </a:extLst>
          </p:cNvPr>
          <p:cNvSpPr txBox="1"/>
          <p:nvPr/>
        </p:nvSpPr>
        <p:spPr>
          <a:xfrm>
            <a:off x="533400" y="937821"/>
            <a:ext cx="117057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Extra Credit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9F05D6-6587-AA8C-88EA-034CC7819485}"/>
              </a:ext>
            </a:extLst>
          </p:cNvPr>
          <p:cNvSpPr txBox="1"/>
          <p:nvPr/>
        </p:nvSpPr>
        <p:spPr>
          <a:xfrm>
            <a:off x="1143000" y="1981200"/>
            <a:ext cx="79111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Rubber Duck Extra Credit (1%)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will give you a rubber duck to take care of during the semester (February 7</a:t>
            </a:r>
            <a:r>
              <a:rPr lang="en-US" baseline="30000" dirty="0"/>
              <a:t>th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 still have the rubber duck by the end of the semester, and if it is still alive, I will give you extra credit</a:t>
            </a:r>
          </a:p>
        </p:txBody>
      </p:sp>
      <p:pic>
        <p:nvPicPr>
          <p:cNvPr id="6146" name="Picture 2" descr="Amazon.com: Liberty Imports Jumbo Rubber Duck Bath Toy - Giant Ducks Big  Duckie Baby Shower Birthday Party Favors 8-Inches (Yellow) : Toys &amp; Games">
            <a:extLst>
              <a:ext uri="{FF2B5EF4-FFF2-40B4-BE49-F238E27FC236}">
                <a16:creationId xmlns:a16="http://schemas.microsoft.com/office/drawing/2014/main" id="{1D2791AB-195D-16DF-0CDD-8407F1E52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4087082"/>
            <a:ext cx="2033789" cy="2033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64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Our Goals for this Semester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3C9494-C462-956D-B778-801CD13F7946}"/>
              </a:ext>
            </a:extLst>
          </p:cNvPr>
          <p:cNvSpPr txBox="1"/>
          <p:nvPr/>
        </p:nvSpPr>
        <p:spPr>
          <a:xfrm>
            <a:off x="304800" y="914400"/>
            <a:ext cx="10764664" cy="2037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Code (a lot)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new programming language (</a:t>
            </a:r>
            <a:r>
              <a:rPr lang="en-US" sz="2400" b="1" dirty="0"/>
              <a:t>Java</a:t>
            </a:r>
            <a:r>
              <a:rPr lang="en-US" sz="24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BCBBAD-9D03-EF46-B2F1-34E08E061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04800"/>
            <a:ext cx="3947892" cy="294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6843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318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Late assignment policy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9BCED2-5F2C-73E2-C102-ADA550B69D17}"/>
              </a:ext>
            </a:extLst>
          </p:cNvPr>
          <p:cNvSpPr txBox="1"/>
          <p:nvPr/>
        </p:nvSpPr>
        <p:spPr>
          <a:xfrm>
            <a:off x="457200" y="1676400"/>
            <a:ext cx="100848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 submit late, but you are within &lt; 24 of the original deadline, you will face a -25% penalty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 submit late, but you are within &lt; 48 of the original deadline, you will face a -50% penalty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ED9E06-244C-9EF4-B5A6-DBFFD88E62B0}"/>
              </a:ext>
            </a:extLst>
          </p:cNvPr>
          <p:cNvSpPr txBox="1"/>
          <p:nvPr/>
        </p:nvSpPr>
        <p:spPr>
          <a:xfrm>
            <a:off x="575337" y="3437176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Any assignment submitted 48+ hours after the deadline will </a:t>
            </a:r>
            <a:r>
              <a:rPr lang="en-US" b="1" dirty="0"/>
              <a:t>not</a:t>
            </a:r>
            <a:r>
              <a:rPr lang="en-US" dirty="0"/>
              <a:t> be accepted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2EC9F16-B073-F6B5-6B6E-79C261FDA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568" y="3704273"/>
            <a:ext cx="4800600" cy="2165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4766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213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Grading Scale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8F1C6F-CA2C-BD74-0054-57492FE09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19200"/>
            <a:ext cx="8879202" cy="415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77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697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D8983D-90AB-6637-9A73-5B5AFD829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286000"/>
            <a:ext cx="9525000" cy="30918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44F782-652A-FC8F-6C8C-349EB34F0789}"/>
              </a:ext>
            </a:extLst>
          </p:cNvPr>
          <p:cNvSpPr txBox="1"/>
          <p:nvPr/>
        </p:nvSpPr>
        <p:spPr>
          <a:xfrm>
            <a:off x="304800" y="762000"/>
            <a:ext cx="73404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will need to download an IDE that you can write Java programs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Eclipse (I will use this 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Netbeans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IntelliJ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603B73-88F2-5A9B-BB1E-43E5B2CEF6E3}"/>
              </a:ext>
            </a:extLst>
          </p:cNvPr>
          <p:cNvSpPr txBox="1"/>
          <p:nvPr/>
        </p:nvSpPr>
        <p:spPr>
          <a:xfrm>
            <a:off x="8839200" y="1296523"/>
            <a:ext cx="3092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will post a video walking you through the installation process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702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1806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Academic Misconduct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F89014-466E-1274-C449-CFB6FCD6A661}"/>
              </a:ext>
            </a:extLst>
          </p:cNvPr>
          <p:cNvSpPr/>
          <p:nvPr/>
        </p:nvSpPr>
        <p:spPr>
          <a:xfrm>
            <a:off x="1600200" y="1219200"/>
            <a:ext cx="7850557" cy="122366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2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Plagiarism and cheating is very not cool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4B83A-D989-8753-7EB6-EC354C8856C7}"/>
              </a:ext>
            </a:extLst>
          </p:cNvPr>
          <p:cNvSpPr txBox="1"/>
          <p:nvPr/>
        </p:nvSpPr>
        <p:spPr>
          <a:xfrm>
            <a:off x="1371600" y="2895600"/>
            <a:ext cx="883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are </a:t>
            </a:r>
            <a:r>
              <a:rPr lang="en-US" b="1" dirty="0"/>
              <a:t>not </a:t>
            </a:r>
            <a:r>
              <a:rPr lang="en-US" dirty="0"/>
              <a:t>allowed to submit something that is not your own, and you are </a:t>
            </a:r>
            <a:r>
              <a:rPr lang="en-US" b="1" dirty="0"/>
              <a:t>not</a:t>
            </a:r>
            <a:r>
              <a:rPr lang="en-US" dirty="0"/>
              <a:t> allowed to steal solutions from another person and modify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5D5C1C-FEDA-F18C-5FE7-3443C80E3337}"/>
              </a:ext>
            </a:extLst>
          </p:cNvPr>
          <p:cNvSpPr txBox="1"/>
          <p:nvPr/>
        </p:nvSpPr>
        <p:spPr>
          <a:xfrm>
            <a:off x="228600" y="4284618"/>
            <a:ext cx="3429000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 have a Chegg and Course Hero membership. </a:t>
            </a:r>
            <a:r>
              <a:rPr lang="en-US" b="1" dirty="0"/>
              <a:t>Don’t try 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0A1C19-43F5-5E14-CF7C-ABB13CBFF3D1}"/>
              </a:ext>
            </a:extLst>
          </p:cNvPr>
          <p:cNvSpPr txBox="1"/>
          <p:nvPr/>
        </p:nvSpPr>
        <p:spPr>
          <a:xfrm>
            <a:off x="371139" y="5211971"/>
            <a:ext cx="2590800" cy="92333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 not use any tools or AI that will write code for you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E9C7AA-F8B8-BDE2-AD44-6B3BBC51C9DA}"/>
              </a:ext>
            </a:extLst>
          </p:cNvPr>
          <p:cNvSpPr txBox="1"/>
          <p:nvPr/>
        </p:nvSpPr>
        <p:spPr>
          <a:xfrm>
            <a:off x="4724400" y="4639839"/>
            <a:ext cx="6324600" cy="120032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Using small snippets of code from the internet is acceptable </a:t>
            </a:r>
            <a:r>
              <a:rPr lang="en-US" i="1" dirty="0"/>
              <a:t>(but should not be needed). </a:t>
            </a:r>
            <a:r>
              <a:rPr lang="en-US" dirty="0"/>
              <a:t>If you do use a small snippet of code from the internet, you should leave a reference as a comment in your code</a:t>
            </a:r>
          </a:p>
        </p:txBody>
      </p:sp>
    </p:spTree>
    <p:extLst>
      <p:ext uri="{BB962C8B-B14F-4D97-AF65-F5344CB8AC3E}">
        <p14:creationId xmlns:p14="http://schemas.microsoft.com/office/powerpoint/2010/main" val="2947525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2909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Collaboration Policy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078AB6-34DB-B0B9-BBD6-1B7A5C57297C}"/>
              </a:ext>
            </a:extLst>
          </p:cNvPr>
          <p:cNvSpPr txBox="1"/>
          <p:nvPr/>
        </p:nvSpPr>
        <p:spPr>
          <a:xfrm>
            <a:off x="685800" y="1242989"/>
            <a:ext cx="9036448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All labs will be individual submissions.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For programs, you are allowed to work with 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one 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partner. </a:t>
            </a:r>
          </a:p>
          <a:p>
            <a:pPr algn="l"/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When it comes to labs, you </a:t>
            </a:r>
            <a:r>
              <a:rPr lang="en-US" b="0" i="1" dirty="0">
                <a:solidFill>
                  <a:srgbClr val="333333"/>
                </a:solidFill>
                <a:effectLst/>
                <a:latin typeface="Helvetica Neue"/>
              </a:rPr>
              <a:t>may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 Share ideas with other students in the class.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 Work together on labs in the same physical location.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 Help other students troubleshoot problems.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 Give hints or provide textbook page numbers/slide numbers to students seeking help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You may </a:t>
            </a:r>
            <a:r>
              <a:rPr lang="en-US" b="0" i="1" dirty="0">
                <a:solidFill>
                  <a:srgbClr val="333333"/>
                </a:solidFill>
                <a:effectLst/>
                <a:latin typeface="Helvetica Neue"/>
              </a:rPr>
              <a:t>NOT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 Share your code and solutions directly with other students.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 Submit solutions that you did not write.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 Modify another student's solution and claim it as your own.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 Share your report or solutions directly on Discord</a:t>
            </a:r>
          </a:p>
          <a:p>
            <a:endParaRPr lang="en-US" dirty="0"/>
          </a:p>
        </p:txBody>
      </p:sp>
      <p:pic>
        <p:nvPicPr>
          <p:cNvPr id="3074" name="Picture 2" descr="Epic Handshake | Know Your Meme">
            <a:extLst>
              <a:ext uri="{FF2B5EF4-FFF2-40B4-BE49-F238E27FC236}">
                <a16:creationId xmlns:a16="http://schemas.microsoft.com/office/drawing/2014/main" id="{257CDC01-F50C-C839-6D67-54531DF23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723" y="152400"/>
            <a:ext cx="4591050" cy="258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5364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C20400-2138-1974-FF30-B88A8D59D879}"/>
              </a:ext>
            </a:extLst>
          </p:cNvPr>
          <p:cNvSpPr txBox="1"/>
          <p:nvPr/>
        </p:nvSpPr>
        <p:spPr>
          <a:xfrm>
            <a:off x="152400" y="152400"/>
            <a:ext cx="39517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Additional MSU Resources: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8B9C71-5922-58D4-CC0D-34F52D320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981200"/>
            <a:ext cx="7162800" cy="40102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A5BCCF5-3E82-6D30-B150-D6BCBC84B936}"/>
              </a:ext>
            </a:extLst>
          </p:cNvPr>
          <p:cNvSpPr txBox="1"/>
          <p:nvPr/>
        </p:nvSpPr>
        <p:spPr>
          <a:xfrm>
            <a:off x="1524000" y="1365233"/>
            <a:ext cx="6930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https://www.cs.montana.edu/pearsall/classes/msu_resources.html</a:t>
            </a:r>
            <a:endParaRPr lang="en-US" dirty="0"/>
          </a:p>
        </p:txBody>
      </p:sp>
      <p:pic>
        <p:nvPicPr>
          <p:cNvPr id="3076" name="Picture 4" descr="Anton Ego | Disney Wiki | Fandom">
            <a:extLst>
              <a:ext uri="{FF2B5EF4-FFF2-40B4-BE49-F238E27FC236}">
                <a16:creationId xmlns:a16="http://schemas.microsoft.com/office/drawing/2014/main" id="{08878ED1-2252-F2EA-2B37-D7AB4072E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1943874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B96923-A688-AD63-8DD6-CDCC0E6CF75A}"/>
              </a:ext>
            </a:extLst>
          </p:cNvPr>
          <p:cNvSpPr txBox="1"/>
          <p:nvPr/>
        </p:nvSpPr>
        <p:spPr>
          <a:xfrm>
            <a:off x="8153400" y="4402731"/>
            <a:ext cx="3429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1" dirty="0">
                <a:solidFill>
                  <a:srgbClr val="0F1419"/>
                </a:solidFill>
                <a:effectLst/>
                <a:latin typeface="TwitterChirp"/>
              </a:rPr>
              <a:t>“Not everyone can become a great artist, but a great artist can come from anywhere”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523953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8F3E5-71D6-0620-E131-8A0DCE6F90C6}"/>
              </a:ext>
            </a:extLst>
          </p:cNvPr>
          <p:cNvSpPr txBox="1"/>
          <p:nvPr/>
        </p:nvSpPr>
        <p:spPr>
          <a:xfrm>
            <a:off x="76200" y="76200"/>
            <a:ext cx="3865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to do well in this class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154F91-4177-8206-137F-BBEB47149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119500"/>
            <a:ext cx="4836883" cy="27363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8152412-7CCD-6276-10CF-0C3470C39247}"/>
              </a:ext>
            </a:extLst>
          </p:cNvPr>
          <p:cNvSpPr txBox="1"/>
          <p:nvPr/>
        </p:nvSpPr>
        <p:spPr>
          <a:xfrm>
            <a:off x="202962" y="1219200"/>
            <a:ext cx="4724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first few weeks of this class move fast, and it can be easy to get behind.</a:t>
            </a:r>
          </a:p>
          <a:p>
            <a:r>
              <a:rPr lang="en-US" sz="2000" b="1" dirty="0"/>
              <a:t>    Get help when you need 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F9FC35-109F-32A2-FC30-A156515FF00D}"/>
              </a:ext>
            </a:extLst>
          </p:cNvPr>
          <p:cNvSpPr txBox="1"/>
          <p:nvPr/>
        </p:nvSpPr>
        <p:spPr>
          <a:xfrm>
            <a:off x="181166" y="2706055"/>
            <a:ext cx="533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started on assignments early (especially programs)!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Come to class and office hours</a:t>
            </a:r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C1F9E84-DB54-EF33-97DF-20C4BFCAA3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893080"/>
            <a:ext cx="5762625" cy="1123950"/>
          </a:xfrm>
          <a:prstGeom prst="rect">
            <a:avLst/>
          </a:prstGeom>
        </p:spPr>
      </p:pic>
      <p:pic>
        <p:nvPicPr>
          <p:cNvPr id="10" name="Picture 9" descr="A person in a black shirt&#10;&#10;Description automatically generated">
            <a:extLst>
              <a:ext uri="{FF2B5EF4-FFF2-40B4-BE49-F238E27FC236}">
                <a16:creationId xmlns:a16="http://schemas.microsoft.com/office/drawing/2014/main" id="{7625A595-6675-05EC-E7EC-376951826C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395591"/>
            <a:ext cx="2370621" cy="234290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0139304-F3E4-F303-7CD2-3455D100A961}"/>
              </a:ext>
            </a:extLst>
          </p:cNvPr>
          <p:cNvSpPr/>
          <p:nvPr/>
        </p:nvSpPr>
        <p:spPr>
          <a:xfrm>
            <a:off x="7772400" y="3303841"/>
            <a:ext cx="152400" cy="1066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F458BD-D318-0885-0428-DE3777D3E4AF}"/>
              </a:ext>
            </a:extLst>
          </p:cNvPr>
          <p:cNvSpPr txBox="1"/>
          <p:nvPr/>
        </p:nvSpPr>
        <p:spPr>
          <a:xfrm>
            <a:off x="220524" y="4823287"/>
            <a:ext cx="2627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care of yourself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5B84926-7E05-0F11-4629-61CA01A1A0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056" y="4091964"/>
            <a:ext cx="2465710" cy="2627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730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27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86BFA2-1215-E125-D761-FADDC1671D94}"/>
              </a:ext>
            </a:extLst>
          </p:cNvPr>
          <p:cNvSpPr txBox="1"/>
          <p:nvPr/>
        </p:nvSpPr>
        <p:spPr>
          <a:xfrm>
            <a:off x="4114800" y="2743200"/>
            <a:ext cx="24368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Questions?</a:t>
            </a:r>
          </a:p>
        </p:txBody>
      </p:sp>
      <p:pic>
        <p:nvPicPr>
          <p:cNvPr id="6" name="Picture 5" descr="A cat lying on a person's lap&#10;&#10;Description automatically generated">
            <a:extLst>
              <a:ext uri="{FF2B5EF4-FFF2-40B4-BE49-F238E27FC236}">
                <a16:creationId xmlns:a16="http://schemas.microsoft.com/office/drawing/2014/main" id="{CAB0EF18-1D19-BC10-3CF5-51F50BCF36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372" y="1458535"/>
            <a:ext cx="2804160" cy="373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744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Our Goals for this Semester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3C9494-C462-956D-B778-801CD13F7946}"/>
              </a:ext>
            </a:extLst>
          </p:cNvPr>
          <p:cNvSpPr txBox="1"/>
          <p:nvPr/>
        </p:nvSpPr>
        <p:spPr>
          <a:xfrm>
            <a:off x="304800" y="914400"/>
            <a:ext cx="10764664" cy="3145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Code (a lot)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new programming language (</a:t>
            </a:r>
            <a:r>
              <a:rPr lang="en-US" sz="2400" b="1" dirty="0"/>
              <a:t>Java</a:t>
            </a:r>
            <a:r>
              <a:rPr lang="en-US" sz="24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Explore the endless possibilities of </a:t>
            </a:r>
          </a:p>
          <a:p>
            <a:r>
              <a:rPr lang="en-US" sz="2400" b="1" dirty="0"/>
              <a:t>    Object-Oriented Programming </a:t>
            </a:r>
            <a:r>
              <a:rPr lang="en-US" sz="2400" dirty="0"/>
              <a:t>(OOP)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BCBBAD-9D03-EF46-B2F1-34E08E061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04800"/>
            <a:ext cx="3947892" cy="294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71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Our Goals for this Semester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3C9494-C462-956D-B778-801CD13F7946}"/>
              </a:ext>
            </a:extLst>
          </p:cNvPr>
          <p:cNvSpPr txBox="1"/>
          <p:nvPr/>
        </p:nvSpPr>
        <p:spPr>
          <a:xfrm>
            <a:off x="304800" y="914400"/>
            <a:ext cx="10764664" cy="3884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Code (a lot)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new programming language (</a:t>
            </a:r>
            <a:r>
              <a:rPr lang="en-US" sz="2400" b="1" dirty="0"/>
              <a:t>Java</a:t>
            </a:r>
            <a:r>
              <a:rPr lang="en-US" sz="24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Explore the endless possibilities of </a:t>
            </a:r>
          </a:p>
          <a:p>
            <a:r>
              <a:rPr lang="en-US" sz="2400" b="1" dirty="0"/>
              <a:t>    Object-Oriented Programming </a:t>
            </a:r>
            <a:r>
              <a:rPr lang="en-US" sz="2400" dirty="0"/>
              <a:t>(OOP)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variety of </a:t>
            </a:r>
            <a:r>
              <a:rPr lang="en-US" sz="2400" b="1" dirty="0"/>
              <a:t>Data Structures </a:t>
            </a:r>
            <a:r>
              <a:rPr lang="en-US" sz="2400" dirty="0"/>
              <a:t>that we can use in our programs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BCBBAD-9D03-EF46-B2F1-34E08E061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04800"/>
            <a:ext cx="3947892" cy="294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083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Our Goals for this Semester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3C9494-C462-956D-B778-801CD13F7946}"/>
              </a:ext>
            </a:extLst>
          </p:cNvPr>
          <p:cNvSpPr txBox="1"/>
          <p:nvPr/>
        </p:nvSpPr>
        <p:spPr>
          <a:xfrm>
            <a:off x="304800" y="914400"/>
            <a:ext cx="10764664" cy="462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Code (a lot)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new programming language (</a:t>
            </a:r>
            <a:r>
              <a:rPr lang="en-US" sz="2400" b="1" dirty="0"/>
              <a:t>Java</a:t>
            </a:r>
            <a:r>
              <a:rPr lang="en-US" sz="24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Explore the endless possibilities of </a:t>
            </a:r>
          </a:p>
          <a:p>
            <a:r>
              <a:rPr lang="en-US" sz="2400" b="1" dirty="0"/>
              <a:t>    Object-Oriented Programming </a:t>
            </a:r>
            <a:r>
              <a:rPr lang="en-US" sz="2400" dirty="0"/>
              <a:t>(OOP)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variety of </a:t>
            </a:r>
            <a:r>
              <a:rPr lang="en-US" sz="2400" b="1" dirty="0"/>
              <a:t>Data Structures </a:t>
            </a:r>
            <a:r>
              <a:rPr lang="en-US" sz="2400" dirty="0"/>
              <a:t>that we can use in our programs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variety of </a:t>
            </a:r>
            <a:r>
              <a:rPr lang="en-US" sz="2400" b="1" dirty="0"/>
              <a:t>algorithms</a:t>
            </a:r>
            <a:r>
              <a:rPr lang="en-US" sz="2400" dirty="0"/>
              <a:t> for searching and sorting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BCBBAD-9D03-EF46-B2F1-34E08E061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04800"/>
            <a:ext cx="3947892" cy="294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16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Our Goals for this Semester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3C9494-C462-956D-B778-801CD13F7946}"/>
              </a:ext>
            </a:extLst>
          </p:cNvPr>
          <p:cNvSpPr txBox="1"/>
          <p:nvPr/>
        </p:nvSpPr>
        <p:spPr>
          <a:xfrm>
            <a:off x="304800" y="914400"/>
            <a:ext cx="10764664" cy="53617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Code (a lot)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new programming language (</a:t>
            </a:r>
            <a:r>
              <a:rPr lang="en-US" sz="2400" b="1" dirty="0"/>
              <a:t>Java</a:t>
            </a:r>
            <a:r>
              <a:rPr lang="en-US" sz="24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Explore the endless possibilities of </a:t>
            </a:r>
          </a:p>
          <a:p>
            <a:r>
              <a:rPr lang="en-US" sz="2400" b="1" dirty="0"/>
              <a:t>    Object-Oriented Programming </a:t>
            </a:r>
            <a:r>
              <a:rPr lang="en-US" sz="2400" dirty="0"/>
              <a:t>(OOP)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variety of </a:t>
            </a:r>
            <a:r>
              <a:rPr lang="en-US" sz="2400" b="1" dirty="0"/>
              <a:t>Data Structures </a:t>
            </a:r>
            <a:r>
              <a:rPr lang="en-US" sz="2400" dirty="0"/>
              <a:t>that we can use in our programs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Learn a variety of </a:t>
            </a:r>
            <a:r>
              <a:rPr lang="en-US" sz="2400" b="1" dirty="0"/>
              <a:t>algorithms</a:t>
            </a:r>
            <a:r>
              <a:rPr lang="en-US" sz="2400" dirty="0"/>
              <a:t> for searching and sorting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Analyze the complexity and runtime of the algorithms that we write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BCBBAD-9D03-EF46-B2F1-34E08E061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04800"/>
            <a:ext cx="3947892" cy="294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596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C34DBE-82CD-492F-A38E-CE30BD809F73}"/>
              </a:ext>
            </a:extLst>
          </p:cNvPr>
          <p:cNvSpPr txBox="1"/>
          <p:nvPr/>
        </p:nvSpPr>
        <p:spPr>
          <a:xfrm>
            <a:off x="304800" y="152400"/>
            <a:ext cx="344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Reese Pearsall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509BB1-FD40-4479-8526-AB98B8FC2D89}"/>
              </a:ext>
            </a:extLst>
          </p:cNvPr>
          <p:cNvSpPr txBox="1"/>
          <p:nvPr/>
        </p:nvSpPr>
        <p:spPr>
          <a:xfrm>
            <a:off x="3581400" y="381000"/>
            <a:ext cx="11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(pierce-all)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5B26AE-1763-CCFC-B2F4-334CC41C19A1}"/>
              </a:ext>
            </a:extLst>
          </p:cNvPr>
          <p:cNvSpPr txBox="1"/>
          <p:nvPr/>
        </p:nvSpPr>
        <p:spPr>
          <a:xfrm>
            <a:off x="442658" y="860536"/>
            <a:ext cx="3243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Third year Instructor @MSU</a:t>
            </a:r>
          </a:p>
          <a:p>
            <a:r>
              <a:rPr lang="en-US" b="1" dirty="0">
                <a:solidFill>
                  <a:schemeClr val="accent2"/>
                </a:solidFill>
              </a:rPr>
              <a:t>B.S &amp; M.S @ MSU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DF2A0-C3AB-4DBC-9C44-92E89B4C5A93}"/>
              </a:ext>
            </a:extLst>
          </p:cNvPr>
          <p:cNvSpPr txBox="1"/>
          <p:nvPr/>
        </p:nvSpPr>
        <p:spPr>
          <a:xfrm>
            <a:off x="430079" y="1703340"/>
            <a:ext cx="30991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Interests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Cybersecurity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Malware analysis and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Cybercrime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Computer Science Education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45159C-2137-097A-B061-84F5853D487D}"/>
              </a:ext>
            </a:extLst>
          </p:cNvPr>
          <p:cNvSpPr txBox="1"/>
          <p:nvPr/>
        </p:nvSpPr>
        <p:spPr>
          <a:xfrm>
            <a:off x="328863" y="3857051"/>
            <a:ext cx="5920210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Software Engineer and Tester, Techlink  </a:t>
            </a:r>
            <a:r>
              <a:rPr lang="en-US" sz="1200" dirty="0"/>
              <a:t>(Bozeman)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Software Engineer, United States Air Force </a:t>
            </a:r>
            <a:r>
              <a:rPr lang="en-US" sz="1200" dirty="0"/>
              <a:t>(Hill AFB, Utah</a:t>
            </a:r>
            <a:r>
              <a:rPr lang="en-US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Cybersecurity Software Engineer, Hoplite Industries </a:t>
            </a:r>
            <a:r>
              <a:rPr lang="en-US" sz="1200" dirty="0"/>
              <a:t>(Bozeman)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Graduate Researcher, MSU </a:t>
            </a:r>
            <a:r>
              <a:rPr lang="en-US" sz="1200" dirty="0"/>
              <a:t>(Bozeman)</a:t>
            </a:r>
            <a:endParaRPr 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7BB4FB-26BF-37B6-B860-A0C62290B0E9}"/>
              </a:ext>
            </a:extLst>
          </p:cNvPr>
          <p:cNvSpPr txBox="1"/>
          <p:nvPr/>
        </p:nvSpPr>
        <p:spPr>
          <a:xfrm>
            <a:off x="256698" y="5238865"/>
            <a:ext cx="66478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Outside of academia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 games, New England Patriots, Fantasy Football, TikTok (rip), Garfield, Dr Pepper, Memes, </a:t>
            </a:r>
            <a:r>
              <a:rPr lang="en-US" i="1" dirty="0"/>
              <a:t>The Bachelor</a:t>
            </a:r>
            <a:r>
              <a:rPr lang="en-US" dirty="0"/>
              <a:t>, Naps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6A9A7C-D665-808D-0AD5-BAA0E1717B4D}"/>
              </a:ext>
            </a:extLst>
          </p:cNvPr>
          <p:cNvSpPr txBox="1"/>
          <p:nvPr/>
        </p:nvSpPr>
        <p:spPr>
          <a:xfrm>
            <a:off x="3394742" y="2144264"/>
            <a:ext cx="31669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Teaching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CSCI 132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CSCI 232 </a:t>
            </a:r>
            <a:r>
              <a:rPr lang="en-US" sz="1000" dirty="0"/>
              <a:t>(Networks)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ESOF 422 </a:t>
            </a:r>
            <a:r>
              <a:rPr lang="en-US" sz="1000" dirty="0"/>
              <a:t>(Cybersecurity)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51D5E4-BA59-A500-5232-5B4850BE01ED}"/>
              </a:ext>
            </a:extLst>
          </p:cNvPr>
          <p:cNvSpPr txBox="1"/>
          <p:nvPr/>
        </p:nvSpPr>
        <p:spPr>
          <a:xfrm>
            <a:off x="3413588" y="1456307"/>
            <a:ext cx="16658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Hometown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Billings, MT</a:t>
            </a:r>
          </a:p>
        </p:txBody>
      </p:sp>
      <p:pic>
        <p:nvPicPr>
          <p:cNvPr id="2" name="Picture 1" descr="A person in a suit smiling&#10;&#10;Description automatically generated with low confidence">
            <a:extLst>
              <a:ext uri="{FF2B5EF4-FFF2-40B4-BE49-F238E27FC236}">
                <a16:creationId xmlns:a16="http://schemas.microsoft.com/office/drawing/2014/main" id="{76AE3DC4-E329-F0FE-6FD8-423ECFC56B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933" y="29644"/>
            <a:ext cx="2390780" cy="2988475"/>
          </a:xfrm>
          <a:prstGeom prst="rect">
            <a:avLst/>
          </a:prstGeom>
        </p:spPr>
      </p:pic>
      <p:pic>
        <p:nvPicPr>
          <p:cNvPr id="9" name="Picture 4" descr="malware-cluster">
            <a:extLst>
              <a:ext uri="{FF2B5EF4-FFF2-40B4-BE49-F238E27FC236}">
                <a16:creationId xmlns:a16="http://schemas.microsoft.com/office/drawing/2014/main" id="{B847F62B-A703-63AF-1385-09EBB8E39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4048" y="3124404"/>
            <a:ext cx="2057400" cy="3318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person squatting next to a cage with animals&#10;&#10;Description automatically generated">
            <a:extLst>
              <a:ext uri="{FF2B5EF4-FFF2-40B4-BE49-F238E27FC236}">
                <a16:creationId xmlns:a16="http://schemas.microsoft.com/office/drawing/2014/main" id="{E13DE8D5-ABAB-5211-F8B4-0075531E5AD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6" b="27778"/>
          <a:stretch/>
        </p:blipFill>
        <p:spPr>
          <a:xfrm>
            <a:off x="8838191" y="3397843"/>
            <a:ext cx="3067478" cy="27078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DD32E30-8AD9-2D64-F09B-8BC6C3785A80}"/>
              </a:ext>
            </a:extLst>
          </p:cNvPr>
          <p:cNvSpPr txBox="1"/>
          <p:nvPr/>
        </p:nvSpPr>
        <p:spPr>
          <a:xfrm>
            <a:off x="3380128" y="3418622"/>
            <a:ext cx="3035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Favorite Breakfast Item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Breakfast Burrito</a:t>
            </a:r>
          </a:p>
        </p:txBody>
      </p:sp>
      <p:sp>
        <p:nvSpPr>
          <p:cNvPr id="26" name="AutoShape 4" descr="Teamfight Tactics PBE - Apps on Google Play">
            <a:extLst>
              <a:ext uri="{FF2B5EF4-FFF2-40B4-BE49-F238E27FC236}">
                <a16:creationId xmlns:a16="http://schemas.microsoft.com/office/drawing/2014/main" id="{E664AD8E-DBA2-D786-6256-BB79949B33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3B85D78B-C397-A941-9B5E-29EC27A7F7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688" y="2289624"/>
            <a:ext cx="728495" cy="728495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A3FB6338-F71F-2E5B-15C9-538CA327FC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59" b="17583"/>
          <a:stretch/>
        </p:blipFill>
        <p:spPr bwMode="auto">
          <a:xfrm>
            <a:off x="9343902" y="225987"/>
            <a:ext cx="2430713" cy="298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ED337B4-4C84-50BD-0B6F-AF2C869285E2}"/>
              </a:ext>
            </a:extLst>
          </p:cNvPr>
          <p:cNvSpPr txBox="1"/>
          <p:nvPr/>
        </p:nvSpPr>
        <p:spPr>
          <a:xfrm>
            <a:off x="9380607" y="2787551"/>
            <a:ext cx="1056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Meatball</a:t>
            </a:r>
          </a:p>
        </p:txBody>
      </p:sp>
    </p:spTree>
    <p:extLst>
      <p:ext uri="{BB962C8B-B14F-4D97-AF65-F5344CB8AC3E}">
        <p14:creationId xmlns:p14="http://schemas.microsoft.com/office/powerpoint/2010/main" val="1506690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Contact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3D70EA-6DCE-F380-15D0-9ABFD07BE918}"/>
              </a:ext>
            </a:extLst>
          </p:cNvPr>
          <p:cNvSpPr txBox="1"/>
          <p:nvPr/>
        </p:nvSpPr>
        <p:spPr>
          <a:xfrm>
            <a:off x="359546" y="1130275"/>
            <a:ext cx="686598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Email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reese.pearsall@montana.edu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Office Hours</a:t>
            </a:r>
            <a:r>
              <a:rPr lang="en-US" dirty="0"/>
              <a:t>: Tuesday, Wednesday, Friday 12:00 PM – 1:00 PM</a:t>
            </a:r>
          </a:p>
          <a:p>
            <a:endParaRPr lang="en-US" dirty="0"/>
          </a:p>
          <a:p>
            <a:r>
              <a:rPr lang="en-US" b="1" dirty="0"/>
              <a:t>Office</a:t>
            </a:r>
            <a:r>
              <a:rPr lang="en-US" dirty="0"/>
              <a:t>: Barnard Hall 361</a:t>
            </a:r>
          </a:p>
          <a:p>
            <a:endParaRPr lang="en-US" dirty="0"/>
          </a:p>
          <a:p>
            <a:r>
              <a:rPr lang="en-US" b="1" dirty="0"/>
              <a:t>Discord: </a:t>
            </a:r>
            <a:r>
              <a:rPr lang="en-US" dirty="0"/>
              <a:t>@reese_p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C81D72-6B71-663F-4982-2A8245E5B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1187" y="228600"/>
            <a:ext cx="3352800" cy="24807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AD6587-8A34-16D9-8FDA-635A0AF11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3342867"/>
            <a:ext cx="1629002" cy="362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7CB4D2-D7A6-C0A2-58B8-890F683CBCEA}"/>
              </a:ext>
            </a:extLst>
          </p:cNvPr>
          <p:cNvSpPr txBox="1"/>
          <p:nvPr/>
        </p:nvSpPr>
        <p:spPr>
          <a:xfrm>
            <a:off x="533400" y="3744587"/>
            <a:ext cx="30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(I am very responsive on Discord– you can always send me a DM)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5B1E77-F160-13FA-24CB-C3B9EF95F7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1000" y="3168971"/>
            <a:ext cx="7743825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995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6350" y="6466078"/>
            <a:ext cx="12204700" cy="398780"/>
            <a:chOff x="-6350" y="6466078"/>
            <a:chExt cx="12204700" cy="39878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" name="object 4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12192000" y="0"/>
                  </a:moveTo>
                  <a:lnTo>
                    <a:pt x="0" y="0"/>
                  </a:lnTo>
                  <a:lnTo>
                    <a:pt x="0" y="385572"/>
                  </a:lnTo>
                  <a:lnTo>
                    <a:pt x="12192000" y="385572"/>
                  </a:lnTo>
                  <a:lnTo>
                    <a:pt x="1219200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6472428"/>
              <a:ext cx="12192000" cy="386080"/>
            </a:xfrm>
            <a:custGeom>
              <a:avLst/>
              <a:gdLst/>
              <a:ahLst/>
              <a:cxnLst/>
              <a:rect l="l" t="t" r="r" b="b"/>
              <a:pathLst>
                <a:path w="12192000" h="386079">
                  <a:moveTo>
                    <a:pt x="0" y="385572"/>
                  </a:moveTo>
                  <a:lnTo>
                    <a:pt x="12192000" y="385572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85572"/>
                  </a:lnTo>
                  <a:close/>
                </a:path>
              </a:pathLst>
            </a:cu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2" name="Picture 21" descr="Logo&#10;&#10;Description automatically generated with medium confidence">
            <a:extLst>
              <a:ext uri="{FF2B5EF4-FFF2-40B4-BE49-F238E27FC236}">
                <a16:creationId xmlns:a16="http://schemas.microsoft.com/office/drawing/2014/main" id="{56169902-58B3-4978-946A-5780F321F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6465057"/>
            <a:ext cx="1468264" cy="369332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68E4979-F7D8-4A7C-98C3-63A5B4CDDC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95CD9B-8BAC-B8E8-105D-4FC2196382D5}"/>
              </a:ext>
            </a:extLst>
          </p:cNvPr>
          <p:cNvSpPr txBox="1"/>
          <p:nvPr/>
        </p:nvSpPr>
        <p:spPr>
          <a:xfrm>
            <a:off x="76200" y="76200"/>
            <a:ext cx="3780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Course Logistics (Lecture)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135F05-11E0-A3F3-FDEC-840CC4E59AA4}"/>
              </a:ext>
            </a:extLst>
          </p:cNvPr>
          <p:cNvSpPr txBox="1"/>
          <p:nvPr/>
        </p:nvSpPr>
        <p:spPr>
          <a:xfrm>
            <a:off x="762000" y="1161425"/>
            <a:ext cx="37818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Class Meetings</a:t>
            </a:r>
          </a:p>
          <a:p>
            <a:r>
              <a:rPr lang="en-US" sz="2400" dirty="0"/>
              <a:t>MWF: 3:10 – 4:00 PM</a:t>
            </a:r>
          </a:p>
          <a:p>
            <a:r>
              <a:rPr lang="en-US" sz="2400" dirty="0"/>
              <a:t>Norm </a:t>
            </a:r>
            <a:r>
              <a:rPr lang="en-US" sz="2400" dirty="0" err="1"/>
              <a:t>Asbjornson</a:t>
            </a:r>
            <a:r>
              <a:rPr lang="en-US" sz="2400" dirty="0"/>
              <a:t> Hall 165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FEF27C-8C8E-9F2C-AD27-20EFCD4DB365}"/>
              </a:ext>
            </a:extLst>
          </p:cNvPr>
          <p:cNvSpPr txBox="1"/>
          <p:nvPr/>
        </p:nvSpPr>
        <p:spPr>
          <a:xfrm>
            <a:off x="458677" y="2933516"/>
            <a:ext cx="6795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lectures will be recorded and posted on the course website</a:t>
            </a:r>
          </a:p>
          <a:p>
            <a:r>
              <a:rPr lang="en-US" dirty="0"/>
              <a:t>    (coming to class is still a good idea)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6BBCA6-6DC9-8D2E-460D-CB3875248123}"/>
              </a:ext>
            </a:extLst>
          </p:cNvPr>
          <p:cNvSpPr txBox="1"/>
          <p:nvPr/>
        </p:nvSpPr>
        <p:spPr>
          <a:xfrm>
            <a:off x="458677" y="4016350"/>
            <a:ext cx="6019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will be doing lots of live coding during lecture, so it might be helpful if you bring your own laptop to class (if you would like to code along)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0C85A0-ED2E-C776-FF83-737372D47F5B}"/>
              </a:ext>
            </a:extLst>
          </p:cNvPr>
          <p:cNvSpPr txBox="1"/>
          <p:nvPr/>
        </p:nvSpPr>
        <p:spPr>
          <a:xfrm>
            <a:off x="470450" y="5588749"/>
            <a:ext cx="8077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Please be respectful and considerate of your classmates siting around you</a:t>
            </a:r>
          </a:p>
        </p:txBody>
      </p:sp>
      <p:pic>
        <p:nvPicPr>
          <p:cNvPr id="10" name="Picture 9" descr="A cat wearing a hat&#10;&#10;Description automatically generated">
            <a:extLst>
              <a:ext uri="{FF2B5EF4-FFF2-40B4-BE49-F238E27FC236}">
                <a16:creationId xmlns:a16="http://schemas.microsoft.com/office/drawing/2014/main" id="{3D5AF503-5212-FA78-0F0A-4FA5FBA2C8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920" y="3673985"/>
            <a:ext cx="2628900" cy="26289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2" descr="Photo">
            <a:extLst>
              <a:ext uri="{FF2B5EF4-FFF2-40B4-BE49-F238E27FC236}">
                <a16:creationId xmlns:a16="http://schemas.microsoft.com/office/drawing/2014/main" id="{5B5AD8CA-47A9-9ADE-4E46-A8CCC0C2C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6727" y="76200"/>
            <a:ext cx="44196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5027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4803</TotalTime>
  <Words>1469</Words>
  <Application>Microsoft Office PowerPoint</Application>
  <PresentationFormat>Widescreen</PresentationFormat>
  <Paragraphs>235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Helvetica Neue</vt:lpstr>
      <vt:lpstr>TwitterChirp</vt:lpstr>
      <vt:lpstr>Wingdings</vt:lpstr>
      <vt:lpstr>Office Theme</vt:lpstr>
      <vt:lpstr>CSCI 132:  Basic Data Structures and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132</dc:title>
  <dc:creator>Reese Pearsall</dc:creator>
  <cp:lastModifiedBy>Pearsall, Reese</cp:lastModifiedBy>
  <cp:revision>42</cp:revision>
  <dcterms:created xsi:type="dcterms:W3CDTF">2022-08-21T16:55:59Z</dcterms:created>
  <dcterms:modified xsi:type="dcterms:W3CDTF">2025-01-16T19:58:50Z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2021-05-09T00:00:00Z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2022-08-21T00:00:00Z</vt:filetime>
  </property>
  <property fmtid="{D5CDD505-2E9C-101B-9397-08002B2CF9AE}" pid="5" name="Producer">
    <vt:lpwstr>Microsoft® PowerPoint® for Microsoft 365</vt:lpwstr>
  </property>
</Properties>
</file>